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8" r:id="rId11"/>
    <p:sldId id="271" r:id="rId12"/>
    <p:sldId id="272" r:id="rId13"/>
    <p:sldId id="286" r:id="rId14"/>
    <p:sldId id="284" r:id="rId15"/>
    <p:sldId id="283" r:id="rId16"/>
    <p:sldId id="287" r:id="rId17"/>
    <p:sldId id="288" r:id="rId18"/>
    <p:sldId id="285" r:id="rId19"/>
    <p:sldId id="26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https://www.ni.com/zh-tw/innovations/white-papers/06/analog-sample-quality--accuracy--sensitivity--precision--and-noi.html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TW" noProof="0" smtClean="0"/>
              <a:pPr/>
              <a:t>14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5712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https://www.ni.com/zh-tw/innovations/white-papers/06/analog-sample-quality--accuracy--sensitivity--precision--and-noi.html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TW" noProof="0" smtClean="0"/>
              <a:pPr/>
              <a:t>16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1641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https://www.ni.com/zh-tw/innovations/white-papers/06/analog-sample-quality--accuracy--sensitivity--precision--and-noi.html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TW" noProof="0" smtClean="0"/>
              <a:pPr/>
              <a:t>17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46509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9e7ea8b69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9e7ea8b69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4e2b6b5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4e2b6b5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9e7ea8b6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9e7ea8b6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9e7ea8b6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9e7ea8b6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e2b6b59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4e2b6b59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4e2b6b5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4e2b6b5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4e2b6b59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4e2b6b59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9e7ea8b6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9e7ea8b69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9e7ea8b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9e7ea8b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91214" y="197088"/>
            <a:ext cx="8762287" cy="474932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35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191213" y="197089"/>
            <a:ext cx="8761576" cy="1554482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35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0906" y="1152144"/>
            <a:ext cx="5157216" cy="480060"/>
          </a:xfrm>
        </p:spPr>
        <p:txBody>
          <a:bodyPr rtlCol="0">
            <a:normAutofit/>
          </a:bodyPr>
          <a:lstStyle>
            <a:lvl1pPr>
              <a:defRPr sz="27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04622" y="1920240"/>
            <a:ext cx="7084314" cy="29832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TW" altLang="en-US" noProof="0"/>
              <a:t>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TW" altLang="en-US" noProof="0"/>
              <a:t>第五層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634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%2F978-1-4302-6248-0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IC</a:t>
            </a:r>
            <a:r>
              <a:rPr lang="zh-TW"/>
              <a:t>量測誤差檢測系統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B89A8-8E97-4F69-A067-BC21D736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時間規劃表</a:t>
            </a:r>
            <a:r>
              <a:rPr lang="en-US" altLang="zh-CN" dirty="0"/>
              <a:t>(</a:t>
            </a:r>
            <a:r>
              <a:rPr lang="zh-CN" altLang="en-US" dirty="0"/>
              <a:t>工作分類</a:t>
            </a:r>
            <a:r>
              <a:rPr lang="en-US" altLang="zh-CN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5B33CF-4874-4669-9C3C-3C3A8DB57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RPI</a:t>
            </a:r>
            <a:r>
              <a:rPr lang="zh-CN" altLang="en-US" dirty="0">
                <a:solidFill>
                  <a:schemeClr val="accent1"/>
                </a:solidFill>
              </a:rPr>
              <a:t>資料格式處理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buFont typeface="+mj-lt"/>
              <a:buAutoNum type="arabicPeriod"/>
            </a:pPr>
            <a:r>
              <a:rPr lang="en-US" altLang="zh-CN" dirty="0">
                <a:solidFill>
                  <a:schemeClr val="accent1"/>
                </a:solidFill>
              </a:rPr>
              <a:t>Excel</a:t>
            </a:r>
            <a:r>
              <a:rPr lang="zh-CN" altLang="en-US" dirty="0">
                <a:solidFill>
                  <a:schemeClr val="accent1"/>
                </a:solidFill>
              </a:rPr>
              <a:t>轉</a:t>
            </a:r>
            <a:r>
              <a:rPr lang="en-US" altLang="zh-CN" dirty="0">
                <a:solidFill>
                  <a:schemeClr val="accent1"/>
                </a:solidFill>
              </a:rPr>
              <a:t>json.py</a:t>
            </a:r>
          </a:p>
          <a:p>
            <a:pPr lvl="1">
              <a:buFont typeface="+mj-lt"/>
              <a:buAutoNum type="arabicPeriod"/>
            </a:pPr>
            <a:r>
              <a:rPr lang="en-US" altLang="zh-CN" dirty="0">
                <a:solidFill>
                  <a:schemeClr val="accent1"/>
                </a:solidFill>
              </a:rPr>
              <a:t>8bit</a:t>
            </a:r>
            <a:r>
              <a:rPr lang="zh-CN" altLang="en-US" dirty="0">
                <a:solidFill>
                  <a:schemeClr val="accent1"/>
                </a:solidFill>
              </a:rPr>
              <a:t>轉</a:t>
            </a:r>
            <a:r>
              <a:rPr lang="en-US" altLang="zh-CN" dirty="0">
                <a:solidFill>
                  <a:schemeClr val="accent1"/>
                </a:solidFill>
              </a:rPr>
              <a:t>json.py</a:t>
            </a:r>
          </a:p>
          <a:p>
            <a:pPr lvl="1">
              <a:buFont typeface="+mj-lt"/>
              <a:buAutoNum type="arabicPeriod"/>
            </a:pPr>
            <a:r>
              <a:rPr lang="en-US" altLang="zh-CN" dirty="0">
                <a:solidFill>
                  <a:schemeClr val="accent1"/>
                </a:solidFill>
              </a:rPr>
              <a:t>json</a:t>
            </a:r>
            <a:r>
              <a:rPr lang="zh-CN" altLang="en-US" dirty="0">
                <a:solidFill>
                  <a:schemeClr val="accent1"/>
                </a:solidFill>
              </a:rPr>
              <a:t>產生圖表</a:t>
            </a:r>
            <a:r>
              <a:rPr lang="en-US" altLang="zh-CN" dirty="0">
                <a:solidFill>
                  <a:schemeClr val="accent1"/>
                </a:solidFill>
              </a:rPr>
              <a:t>.</a:t>
            </a:r>
            <a:r>
              <a:rPr lang="en-US" altLang="zh-CN" dirty="0" err="1">
                <a:solidFill>
                  <a:schemeClr val="accent1"/>
                </a:solidFill>
              </a:rPr>
              <a:t>py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/>
              <a:t>SPI</a:t>
            </a:r>
            <a:r>
              <a:rPr lang="zh-CN" altLang="en-US" dirty="0"/>
              <a:t>資料傳送：</a:t>
            </a:r>
            <a:endParaRPr lang="en-US" altLang="zh-CN" dirty="0"/>
          </a:p>
          <a:p>
            <a:pPr marL="939800" lvl="1" indent="-34290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SPI</a:t>
            </a:r>
            <a:r>
              <a:rPr lang="zh-CN" altLang="en-US" dirty="0">
                <a:solidFill>
                  <a:srgbClr val="FF0000"/>
                </a:solidFill>
              </a:rPr>
              <a:t>資料接收與傳送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py</a:t>
            </a:r>
            <a:endParaRPr lang="en-US" altLang="zh-CN" dirty="0">
              <a:solidFill>
                <a:srgbClr val="FF0000"/>
              </a:solidFill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SPI</a:t>
            </a:r>
            <a:r>
              <a:rPr lang="zh-CN" altLang="en-US" dirty="0">
                <a:solidFill>
                  <a:srgbClr val="FF0000"/>
                </a:solidFill>
              </a:rPr>
              <a:t>資料傳送</a:t>
            </a:r>
            <a:r>
              <a:rPr lang="en-US" altLang="zh-CN" dirty="0">
                <a:solidFill>
                  <a:srgbClr val="FF0000"/>
                </a:solidFill>
              </a:rPr>
              <a:t>.v</a:t>
            </a:r>
          </a:p>
          <a:p>
            <a:r>
              <a:rPr lang="en-US" altLang="zh-CN" dirty="0"/>
              <a:t>FPGA</a:t>
            </a:r>
            <a:r>
              <a:rPr lang="zh-CN" altLang="en-US" dirty="0"/>
              <a:t>資料處理：</a:t>
            </a:r>
            <a:endParaRPr lang="en-US" altLang="zh-CN" dirty="0"/>
          </a:p>
          <a:p>
            <a:pPr marL="939800" lvl="1" indent="-3429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</a:rPr>
              <a:t>暫存器</a:t>
            </a:r>
            <a:r>
              <a:rPr lang="en-US" altLang="zh-CN" dirty="0">
                <a:solidFill>
                  <a:schemeClr val="accent1"/>
                </a:solidFill>
              </a:rPr>
              <a:t>.</a:t>
            </a:r>
            <a:r>
              <a:rPr lang="en-US" altLang="zh-CN" dirty="0" err="1">
                <a:solidFill>
                  <a:schemeClr val="accent1"/>
                </a:solidFill>
              </a:rPr>
              <a:t>py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</a:rPr>
              <a:t>資料分類</a:t>
            </a:r>
            <a:r>
              <a:rPr lang="en-US" altLang="zh-CN" dirty="0">
                <a:solidFill>
                  <a:schemeClr val="accent1"/>
                </a:solidFill>
              </a:rPr>
              <a:t>.</a:t>
            </a:r>
            <a:r>
              <a:rPr lang="en-US" altLang="zh-CN" dirty="0" err="1">
                <a:solidFill>
                  <a:schemeClr val="accent1"/>
                </a:solidFill>
              </a:rPr>
              <a:t>py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</a:rPr>
              <a:t>資料處理</a:t>
            </a:r>
            <a:r>
              <a:rPr lang="en-US" altLang="zh-CN" dirty="0">
                <a:solidFill>
                  <a:schemeClr val="accent1"/>
                </a:solidFill>
              </a:rPr>
              <a:t>.</a:t>
            </a:r>
            <a:r>
              <a:rPr lang="en-US" altLang="zh-CN" dirty="0" err="1">
                <a:solidFill>
                  <a:schemeClr val="accent1"/>
                </a:solidFill>
              </a:rPr>
              <a:t>py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理想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量測比較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py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整合測試</a:t>
            </a:r>
            <a:endParaRPr lang="en-US" altLang="zh-CN" dirty="0"/>
          </a:p>
          <a:p>
            <a:pPr marL="939800" lvl="1" indent="-34290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RPI</a:t>
            </a:r>
            <a:r>
              <a:rPr lang="zh-CN" altLang="en-US" dirty="0">
                <a:solidFill>
                  <a:srgbClr val="FF0000"/>
                </a:solidFill>
              </a:rPr>
              <a:t>與</a:t>
            </a:r>
            <a:r>
              <a:rPr lang="en-US" altLang="zh-CN" dirty="0">
                <a:solidFill>
                  <a:srgbClr val="FF0000"/>
                </a:solidFill>
              </a:rPr>
              <a:t>FPGA</a:t>
            </a:r>
            <a:r>
              <a:rPr lang="zh-CN" altLang="en-US" dirty="0">
                <a:solidFill>
                  <a:srgbClr val="FF0000"/>
                </a:solidFill>
              </a:rPr>
              <a:t>資料傳輸測試</a:t>
            </a:r>
            <a:endParaRPr lang="en-US" altLang="zh-CN" dirty="0">
              <a:solidFill>
                <a:srgbClr val="FF0000"/>
              </a:solidFill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RPI</a:t>
            </a:r>
            <a:r>
              <a:rPr lang="zh-CN" altLang="en-US" dirty="0">
                <a:solidFill>
                  <a:srgbClr val="FF0000"/>
                </a:solidFill>
              </a:rPr>
              <a:t>資料顯示測試</a:t>
            </a:r>
            <a:endParaRPr lang="en-US" altLang="zh-CN" dirty="0">
              <a:solidFill>
                <a:srgbClr val="FF0000"/>
              </a:solidFill>
            </a:endParaRPr>
          </a:p>
          <a:p>
            <a:pPr marL="596900" lvl="1" indent="0">
              <a:buNone/>
            </a:pP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E4FC68-269D-49D7-8DF4-FED4B2D086A8}"/>
              </a:ext>
            </a:extLst>
          </p:cNvPr>
          <p:cNvSpPr/>
          <p:nvPr/>
        </p:nvSpPr>
        <p:spPr>
          <a:xfrm>
            <a:off x="6517758" y="606522"/>
            <a:ext cx="1711842" cy="1531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28575"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---</a:t>
            </a:r>
            <a:r>
              <a:rPr lang="en-US" altLang="zh-TW" dirty="0">
                <a:ln>
                  <a:solidFill>
                    <a:srgbClr val="0070C0"/>
                  </a:solidFill>
                </a:ln>
                <a:solidFill>
                  <a:sysClr val="windowText" lastClr="000000"/>
                </a:solidFill>
              </a:rPr>
              <a:t> </a:t>
            </a:r>
            <a:r>
              <a:rPr lang="en-US" altLang="zh-TW" dirty="0">
                <a:solidFill>
                  <a:sysClr val="windowText" lastClr="000000"/>
                </a:solidFill>
              </a:rPr>
              <a:t> </a:t>
            </a:r>
            <a:r>
              <a:rPr lang="zh-TW" altLang="en-US" dirty="0">
                <a:solidFill>
                  <a:sysClr val="windowText" lastClr="000000"/>
                </a:solidFill>
              </a:rPr>
              <a:t>已完成 </a:t>
            </a:r>
            <a:endParaRPr lang="en-US" altLang="zh-TW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zh-TW" dirty="0">
                <a:ln w="28575">
                  <a:solidFill>
                    <a:srgbClr val="FF0000"/>
                  </a:solidFill>
                </a:ln>
                <a:solidFill>
                  <a:sysClr val="windowText" lastClr="000000"/>
                </a:solidFill>
              </a:rPr>
              <a:t>---</a:t>
            </a:r>
            <a:r>
              <a:rPr lang="zh-TW" altLang="en-US" dirty="0">
                <a:solidFill>
                  <a:sysClr val="windowText" lastClr="000000"/>
                </a:solidFill>
              </a:rPr>
              <a:t>  未完成</a:t>
            </a:r>
            <a:endParaRPr lang="en-US" altLang="zh-TW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B89A8-8E97-4F69-A067-BC21D736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時間規劃表</a:t>
            </a:r>
            <a:r>
              <a:rPr lang="en-US" altLang="zh-CN" dirty="0"/>
              <a:t>(</a:t>
            </a:r>
            <a:r>
              <a:rPr lang="zh-CN" altLang="en-US" dirty="0"/>
              <a:t>工作排程</a:t>
            </a:r>
            <a:r>
              <a:rPr lang="en-US" altLang="zh-CN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8CFB62-6E1A-4100-AFBC-D231FA1A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3" y="887116"/>
            <a:ext cx="7423113" cy="4176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206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B89A8-8E97-4F69-A067-BC21D736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時間規劃表</a:t>
            </a:r>
            <a:r>
              <a:rPr lang="en-US" altLang="zh-CN" dirty="0"/>
              <a:t>(</a:t>
            </a:r>
            <a:r>
              <a:rPr lang="zh-CN" altLang="en-US" dirty="0"/>
              <a:t>工作排程</a:t>
            </a:r>
            <a:r>
              <a:rPr lang="en-US" altLang="zh-CN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9BF2B2-463A-43B9-9979-D3FFD201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25" y="1017725"/>
            <a:ext cx="6644949" cy="4108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1E96B6-A10E-4507-A0D0-5E6E9492A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96" y="1017725"/>
            <a:ext cx="639235" cy="35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DA9931-EBE5-4E47-A2A1-F14B1D80F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0A9FFF-2EFA-441D-9103-20972B320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9558EA-9344-4C16-A326-1F4138A8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42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6DF19-2162-40FE-8E50-6A7A19D7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解析度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66CB4E-C91B-4D88-9109-09BC694E2D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845FD6-EF04-4919-9E73-C3E97A95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69" y="1970357"/>
            <a:ext cx="3638095" cy="24952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F68425-BB54-4534-8BFE-BC1AF8FE8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32" y="2396301"/>
            <a:ext cx="4271423" cy="19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8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374048-7434-429C-98AC-4823F59C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TDC</a:t>
            </a:r>
            <a:r>
              <a:rPr lang="zh-TW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endParaRPr lang="zh-TW" alt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ADD8B1F-36E1-44A2-95B8-F890797A97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51D7EC-E8FD-4604-801F-23627FFE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6" y="1920240"/>
            <a:ext cx="3541432" cy="28987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DA1BC9-E79F-4366-9CD2-74BC561C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948" y="1920240"/>
            <a:ext cx="3731675" cy="29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3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6DF19-2162-40FE-8E50-6A7A19D7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解析度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66CB4E-C91B-4D88-9109-09BC694E2D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2830B4-639E-4352-86FD-9C877101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692" y="1764256"/>
            <a:ext cx="4670781" cy="349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1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6DF19-2162-40FE-8E50-6A7A19D7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解析度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6A001D9-55D6-469B-B60B-63B3DCF07AE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735558" y="1920875"/>
            <a:ext cx="4421935" cy="29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7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707E2-7F94-4743-83AC-98AFF835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進度紀錄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DC041A-9AA2-4CB3-8CFA-6BBD2C1E1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TW" dirty="0" err="1"/>
              <a:t>matlab</a:t>
            </a:r>
            <a:r>
              <a:rPr lang="zh-TW" altLang="en-US" dirty="0"/>
              <a:t>資料整理與輸出</a:t>
            </a:r>
            <a:r>
              <a:rPr lang="en-US" altLang="zh-TW" dirty="0"/>
              <a:t>(.mat)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zh-TW" altLang="en-US" dirty="0"/>
              <a:t>資料暫存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en-US" altLang="zh-TW" dirty="0"/>
              <a:t>(</a:t>
            </a:r>
            <a:r>
              <a:rPr lang="zh-TW" altLang="en-US" dirty="0"/>
              <a:t>完成</a:t>
            </a:r>
            <a:r>
              <a:rPr lang="en-US" altLang="zh-TW" dirty="0"/>
              <a:t>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zh-TW" altLang="en-US" dirty="0"/>
              <a:t>資料分類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en-US" altLang="zh-TW" dirty="0"/>
              <a:t>(</a:t>
            </a:r>
            <a:r>
              <a:rPr lang="zh-TW" altLang="en-US" dirty="0"/>
              <a:t>完成</a:t>
            </a:r>
            <a:r>
              <a:rPr lang="en-US" altLang="zh-TW" dirty="0"/>
              <a:t>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TW" dirty="0"/>
              <a:t>mat to matplotlib.py(</a:t>
            </a:r>
            <a:r>
              <a:rPr lang="en-US" altLang="zh-TW" dirty="0" err="1"/>
              <a:t>matlab</a:t>
            </a:r>
            <a:r>
              <a:rPr lang="en-US" altLang="zh-TW" dirty="0"/>
              <a:t> to python plot)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957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dirty="0"/>
              <a:t>[1] </a:t>
            </a:r>
            <a:r>
              <a:rPr lang="zh-TW" u="sng" dirty="0">
                <a:solidFill>
                  <a:schemeClr val="hlink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Beginning FPGA: Programming Metal  p347-366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TDC</a:t>
            </a:r>
            <a:r>
              <a:rPr lang="zh-TW"/>
              <a:t>電路圖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63" y="1352088"/>
            <a:ext cx="7672274" cy="3017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/>
          <p:nvPr/>
        </p:nvSpPr>
        <p:spPr>
          <a:xfrm>
            <a:off x="735875" y="4369275"/>
            <a:ext cx="21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Buffer delay line TDC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-1132300" y="9325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TDC + VGTA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750" y="1287425"/>
            <a:ext cx="6856349" cy="35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TDC</a:t>
            </a:r>
            <a:r>
              <a:rPr lang="zh-TW"/>
              <a:t>溫度曲線圖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3945"/>
            <a:ext cx="9143999" cy="33050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25450" y="4568875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TW"/>
              <a:t>)矯正前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5350725" y="4568875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zh-TW"/>
              <a:t>)矯正後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功能需求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可重建理想IC特性波形圖(理想值預測)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判讀量測值與理想值差異程度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將</a:t>
            </a:r>
            <a:r>
              <a:rPr lang="zh-TW" b="1"/>
              <a:t>時間</a:t>
            </a:r>
            <a:r>
              <a:rPr lang="zh-TW"/>
              <a:t>、</a:t>
            </a:r>
            <a:r>
              <a:rPr lang="zh-TW" b="1"/>
              <a:t>數位值</a:t>
            </a:r>
            <a:r>
              <a:rPr lang="zh-TW"/>
              <a:t>、</a:t>
            </a:r>
            <a:r>
              <a:rPr lang="zh-TW" b="1"/>
              <a:t>溫度</a:t>
            </a:r>
            <a:r>
              <a:rPr lang="zh-TW"/>
              <a:t>作可視化（3維資料化爲圖表or畫面）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電壓線性度分析(電路穩定度)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電壓、溫度變異度分析(與理想值的差異)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功能分析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38" y="970550"/>
            <a:ext cx="7466525" cy="40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環境需求(限制)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硬體需求：</a:t>
            </a: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Raspberry Pi 3B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Spartan 3AN FPGA</a:t>
            </a:r>
            <a:r>
              <a:rPr lang="zh-TW"/>
              <a:t>開發板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一般電腦顯示器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軟體:</a:t>
            </a:r>
            <a:endParaRPr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Python 3.6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ISE 14.7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傳輸介面: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SPI(Master: RPI, Slave: FPGA)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資料取得: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歷屆學長姊IC量測數據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系統架構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975" y="781950"/>
            <a:ext cx="5878251" cy="42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架構圖</a:t>
            </a:r>
            <a:endParaRPr dirty="0"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80918C-0477-47CB-977C-6F83AC95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95375"/>
            <a:ext cx="8401050" cy="4048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17184</TotalTime>
  <Words>402</Words>
  <Application>Microsoft Office PowerPoint</Application>
  <PresentationFormat>如螢幕大小 (16:9)</PresentationFormat>
  <Paragraphs>65</Paragraphs>
  <Slides>19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Microsoft JhengHei UI</vt:lpstr>
      <vt:lpstr>新細明體</vt:lpstr>
      <vt:lpstr>Arial</vt:lpstr>
      <vt:lpstr>Times New Roman</vt:lpstr>
      <vt:lpstr>Simple Light</vt:lpstr>
      <vt:lpstr>IC量測誤差檢測系統</vt:lpstr>
      <vt:lpstr>TDC電路圖</vt:lpstr>
      <vt:lpstr>TDC + VGTA</vt:lpstr>
      <vt:lpstr>TDC溫度曲線圖 </vt:lpstr>
      <vt:lpstr>功能需求</vt:lpstr>
      <vt:lpstr>功能分析</vt:lpstr>
      <vt:lpstr>環境需求(限制)</vt:lpstr>
      <vt:lpstr>系統架構</vt:lpstr>
      <vt:lpstr>架構圖</vt:lpstr>
      <vt:lpstr>時間規劃表(工作分類)</vt:lpstr>
      <vt:lpstr>時間規劃表(工作排程)</vt:lpstr>
      <vt:lpstr>時間規劃表(工作排程)</vt:lpstr>
      <vt:lpstr>PowerPoint 簡報</vt:lpstr>
      <vt:lpstr>解析度</vt:lpstr>
      <vt:lpstr>TDC DATA SET</vt:lpstr>
      <vt:lpstr>解析度</vt:lpstr>
      <vt:lpstr>解析度</vt:lpstr>
      <vt:lpstr>進度紀錄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IC量測誤差檢測系統</dc:title>
  <cp:lastModifiedBy>F109112128</cp:lastModifiedBy>
  <cp:revision>25</cp:revision>
  <dcterms:modified xsi:type="dcterms:W3CDTF">2021-06-27T05:19:36Z</dcterms:modified>
</cp:coreProperties>
</file>